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0" r:id="rId7"/>
    <p:sldId id="272" r:id="rId8"/>
    <p:sldId id="271" r:id="rId9"/>
    <p:sldId id="258" r:id="rId10"/>
    <p:sldId id="262" r:id="rId11"/>
    <p:sldId id="263" r:id="rId12"/>
    <p:sldId id="264" r:id="rId13"/>
    <p:sldId id="265" r:id="rId14"/>
    <p:sldId id="259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" initials="G" lastIdx="1" clrIdx="0">
    <p:extLst>
      <p:ext uri="{19B8F6BF-5375-455C-9EA6-DF929625EA0E}">
        <p15:presenceInfo xmlns:p15="http://schemas.microsoft.com/office/powerpoint/2012/main" userId="Gabri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FDD199-BE54-444B-9B84-89009AAE70C7}" v="22" dt="2021-02-10T09:05:12.702"/>
    <p1510:client id="{AF116BA2-941C-41C9-892F-9AD7332845FA}" v="17" dt="2021-02-10T09:07:39.0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avi>
</file>

<file path=ppt/media/media2.avi>
</file>

<file path=ppt/media/media3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1830D9-17C5-4EB7-9983-BFBEB7FE8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9FB706D-2511-4318-9E23-97DF08D806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2B6FA2-E105-465D-B43F-5EDBD3482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5218DF-FD6F-47B9-A4EE-8359DE59A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38659E-C733-473A-9658-5EA700036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8761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84FAA0-69B1-4D0F-9870-4C10196B6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13D6EC6-D1BE-4C6E-82F0-09E715E00A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164BB1-375A-4FE7-AA71-97C9B7587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CBA2A4-18E8-4CC1-8690-3F2480384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8A4A7C-12D8-4678-A4DD-D3FEC9F84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5016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9920D28-6095-42AA-A2D5-711700CA7A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36BB3B5-3A33-4568-ABE2-FB62F1F7D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9CDFBDD-5C4F-4D0B-A3A8-551D8C15E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57476D0-88B7-46AE-9DA2-B7F8C7AF6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830C17-3DA2-4D63-AF99-595C2D64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3565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18AFD7-C3EF-475B-9AA5-06F0D20CE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5712D0A-E64C-4DF0-8444-C0AA2CCBD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08526A-83E4-4244-A279-62D592D4A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AFB383-B572-4B53-AD00-B2206B86C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416544-8282-4495-B8C2-530E993A6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935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BC6A1B-3146-4971-86C9-7A33C9D20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A3BFBE8-0DB5-45EB-8D29-15482263F6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CCEAB9-B9AF-4A15-8B32-DAFC0E683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1605FFB-3990-424D-8A03-61F1B9E6A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85FA2F-BE97-4A73-828C-E5E2AEFB5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8468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F9CB8F-6C93-469F-83A3-444BD54EC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0B9DB5-A696-42F3-B14C-EEFB1057D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9B29FBF-EE36-4D3A-A146-6C0E5562D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6CA6A1D-97E4-47B6-BE3E-86AC1FA93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95EC1F-CD95-49B1-A6BC-ADB29BE3D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9C4EFA8-D8D2-46DC-8B30-3B3B113A9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0771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F2271-132C-4699-A90A-E0E955B40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9D8A32-F81C-42B5-80D9-029973DCD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2BEBD56-22CF-4A69-9B58-42E571BE19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420D259-7885-41F3-BC63-4795733EA1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6640826-0658-4B70-8B6B-229246DFE6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6CD9D48-091C-4CEC-9860-AF16B4B69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EB11958-2394-4072-B036-D33A6DA93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484C176-CBFC-4A4B-A6AE-110091F08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3268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23EFF8-BBB5-4756-8AD5-CA6F0306C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767D1EC-93F4-4543-B7CE-6F655E85E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A5F1AE3-0BB0-4A37-A2F0-C7FF46DA6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8A42D91-067E-4756-A1B4-9604898C5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6996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77B516E-74C9-4B0D-AD59-F5A03B8C4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80B4306-1CB9-4E76-A9CE-FF18EDD51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FDAE29-7A30-4840-B963-D9C21E62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4729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D60B41-62D8-46A6-9D5A-1263C105F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C4EEDF-7CE4-4D81-A960-69B8F8296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27D4C81-9584-4BA1-B606-47322EF1B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EE99183-F7FD-4749-B3BB-F3E190D1F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61AE85C-1043-431E-BFF6-D798A16DE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B000BE9-4509-4FFC-AC90-CAEF8853F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1486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C16E2B-D365-4620-824A-49105A971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89159D0-718D-4678-BFBF-25CA6F4F37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29C1206-19B3-478B-B682-59E99FCBB8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4B0D4BC-1BA5-46B9-A8FC-9F786441C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C53E347-3900-44FF-8707-FDD23C0DD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6733742-A63C-4563-9812-71666479B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3502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BD01664-A34C-4886-A3B5-B60578907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DD8A45-6A6A-4602-9281-6A36F1FE7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94073C-FA1F-46EA-913B-4B0AACC2A1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FFBC3-83A1-4B11-88BB-123FC8A323A9}" type="datetimeFigureOut">
              <a:rPr lang="fr-FR" smtClean="0"/>
              <a:t>10/02/2021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7ABBA21-EA2C-491F-81D0-885088E235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E55F3E-318C-42D1-A760-0114A739AF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068DF-91E8-44CB-B6C0-070338436D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9521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27">
            <a:extLst>
              <a:ext uri="{FF2B5EF4-FFF2-40B4-BE49-F238E27FC236}">
                <a16:creationId xmlns:a16="http://schemas.microsoft.com/office/drawing/2014/main" id="{58A7B327-35EE-44E9-8CE4-4DD5744B6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B1AE091-CD4D-41B9-A63B-C22458017F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23013"/>
            <a:ext cx="10515600" cy="3094068"/>
          </a:xfrm>
        </p:spPr>
        <p:txBody>
          <a:bodyPr>
            <a:normAutofit/>
          </a:bodyPr>
          <a:lstStyle/>
          <a:p>
            <a:r>
              <a:rPr lang="fr-FR" sz="6800"/>
              <a:t>Cartographie et localisation simultanées:</a:t>
            </a:r>
            <a:br>
              <a:rPr lang="fr-FR" sz="6800"/>
            </a:br>
            <a:r>
              <a:rPr lang="fr-FR" sz="6800"/>
              <a:t>Filtrage de </a:t>
            </a:r>
            <a:r>
              <a:rPr lang="fr-FR" sz="6800" err="1"/>
              <a:t>Kalman</a:t>
            </a:r>
            <a:endParaRPr lang="fr-FR" sz="6800"/>
          </a:p>
        </p:txBody>
      </p:sp>
      <p:sp useBgFill="1">
        <p:nvSpPr>
          <p:cNvPr id="80" name="Rectangle 29">
            <a:extLst>
              <a:ext uri="{FF2B5EF4-FFF2-40B4-BE49-F238E27FC236}">
                <a16:creationId xmlns:a16="http://schemas.microsoft.com/office/drawing/2014/main" id="{284A8429-F65A-490D-96E4-1158D3E8A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4193001"/>
            <a:ext cx="10515599" cy="822960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Rectangle 31">
            <a:extLst>
              <a:ext uri="{FF2B5EF4-FFF2-40B4-BE49-F238E27FC236}">
                <a16:creationId xmlns:a16="http://schemas.microsoft.com/office/drawing/2014/main" id="{0F022291-A82B-4D23-A1E0-5F9BD6846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41136" y="4650963"/>
            <a:ext cx="109728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2997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6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02169F44-7C81-48B7-8389-59535D9F0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Simulateur: génération d’un chemin bruité avec amers aléatoires puis application du programme</a:t>
            </a:r>
          </a:p>
        </p:txBody>
      </p:sp>
      <p:sp>
        <p:nvSpPr>
          <p:cNvPr id="35" name="Rectangle 3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4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" name="SimulateurAmers">
            <a:hlinkClick r:id="" action="ppaction://media"/>
            <a:extLst>
              <a:ext uri="{FF2B5EF4-FFF2-40B4-BE49-F238E27FC236}">
                <a16:creationId xmlns:a16="http://schemas.microsoft.com/office/drawing/2014/main" id="{0A7ADDCB-CE57-4060-B97A-6BBE250349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64608" y="785987"/>
            <a:ext cx="6846363" cy="513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3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31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F8116E6A-E44B-45AD-B4F8-A578074B3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13287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Reconstruction d’images</a:t>
            </a:r>
          </a:p>
        </p:txBody>
      </p:sp>
      <p:pic>
        <p:nvPicPr>
          <p:cNvPr id="5" name="Image 4" descr="Une image contenant carte&#10;&#10;Description générée automatiquement">
            <a:extLst>
              <a:ext uri="{FF2B5EF4-FFF2-40B4-BE49-F238E27FC236}">
                <a16:creationId xmlns:a16="http://schemas.microsoft.com/office/drawing/2014/main" id="{1BC586EC-358E-4F67-B1ED-230D0BBBD5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153" r="-3" b="14149"/>
          <a:stretch/>
        </p:blipFill>
        <p:spPr>
          <a:xfrm>
            <a:off x="198741" y="2410448"/>
            <a:ext cx="5803323" cy="3890357"/>
          </a:xfrm>
          <a:prstGeom prst="rect">
            <a:avLst/>
          </a:prstGeom>
        </p:spPr>
      </p:pic>
      <p:pic>
        <p:nvPicPr>
          <p:cNvPr id="7" name="Image 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91205FEE-4A63-439C-920A-1FF437C558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92" t="14611" r="21522" b="11239"/>
          <a:stretch/>
        </p:blipFill>
        <p:spPr>
          <a:xfrm>
            <a:off x="6579909" y="2405107"/>
            <a:ext cx="4939645" cy="389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41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42">
            <a:extLst>
              <a:ext uri="{FF2B5EF4-FFF2-40B4-BE49-F238E27FC236}">
                <a16:creationId xmlns:a16="http://schemas.microsoft.com/office/drawing/2014/main" id="{B3F59054-3394-4D87-8BD0-A28DCD47F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 descr="Image result for iphone 12 pro max lidar">
            <a:extLst>
              <a:ext uri="{FF2B5EF4-FFF2-40B4-BE49-F238E27FC236}">
                <a16:creationId xmlns:a16="http://schemas.microsoft.com/office/drawing/2014/main" id="{B7683557-5D39-4630-BC75-00053645E0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8" r="31179" b="-2"/>
          <a:stretch/>
        </p:blipFill>
        <p:spPr bwMode="auto">
          <a:xfrm>
            <a:off x="7381653" y="10"/>
            <a:ext cx="4810347" cy="6857990"/>
          </a:xfrm>
          <a:custGeom>
            <a:avLst/>
            <a:gdLst/>
            <a:ahLst/>
            <a:cxnLst/>
            <a:rect l="l" t="t" r="r" b="b"/>
            <a:pathLst>
              <a:path w="4817171" h="6858000">
                <a:moveTo>
                  <a:pt x="22751" y="0"/>
                </a:moveTo>
                <a:lnTo>
                  <a:pt x="4817171" y="0"/>
                </a:lnTo>
                <a:lnTo>
                  <a:pt x="4817171" y="6858000"/>
                </a:lnTo>
                <a:lnTo>
                  <a:pt x="0" y="6858000"/>
                </a:lnTo>
                <a:lnTo>
                  <a:pt x="6679" y="6845555"/>
                </a:lnTo>
                <a:cubicBezTo>
                  <a:pt x="496584" y="5886487"/>
                  <a:pt x="786702" y="4695963"/>
                  <a:pt x="786702" y="3406233"/>
                </a:cubicBezTo>
                <a:cubicBezTo>
                  <a:pt x="786702" y="2215714"/>
                  <a:pt x="539501" y="1109724"/>
                  <a:pt x="116147" y="19228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slam lidar car">
            <a:extLst>
              <a:ext uri="{FF2B5EF4-FFF2-40B4-BE49-F238E27FC236}">
                <a16:creationId xmlns:a16="http://schemas.microsoft.com/office/drawing/2014/main" id="{1CC64DE3-396E-4F61-A05B-AA4A1A5134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8" r="1"/>
          <a:stretch/>
        </p:blipFill>
        <p:spPr bwMode="auto"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slam lidar car">
            <a:extLst>
              <a:ext uri="{FF2B5EF4-FFF2-40B4-BE49-F238E27FC236}">
                <a16:creationId xmlns:a16="http://schemas.microsoft.com/office/drawing/2014/main" id="{8F9717F2-DF9F-4BAA-843B-2664184887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" r="2738"/>
          <a:stretch/>
        </p:blipFill>
        <p:spPr bwMode="auto"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37" name="Freeform: Shape 144">
            <a:extLst>
              <a:ext uri="{FF2B5EF4-FFF2-40B4-BE49-F238E27FC236}">
                <a16:creationId xmlns:a16="http://schemas.microsoft.com/office/drawing/2014/main" id="{2FE0ABA9-CAF1-4816-837D-5F28AAA08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8" name="Freeform: Shape 146">
            <a:extLst>
              <a:ext uri="{FF2B5EF4-FFF2-40B4-BE49-F238E27FC236}">
                <a16:creationId xmlns:a16="http://schemas.microsoft.com/office/drawing/2014/main" id="{BC8B9C14-70F0-4F42-85FF-0DD3D5A58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3BDC20E-3E95-450D-9CE0-7D293D714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5800"/>
            <a:ext cx="280720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Problème: SLAM</a:t>
            </a:r>
          </a:p>
        </p:txBody>
      </p:sp>
      <p:sp>
        <p:nvSpPr>
          <p:cNvPr id="1039" name="Rectangle 148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685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DE9A176-D47F-47A9-9472-36AE71E4B236}"/>
              </a:ext>
            </a:extLst>
          </p:cNvPr>
          <p:cNvSpPr txBox="1"/>
          <p:nvPr/>
        </p:nvSpPr>
        <p:spPr>
          <a:xfrm>
            <a:off x="448056" y="2258568"/>
            <a:ext cx="2807208" cy="3922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Cartographie et localisation simultanées (</a:t>
            </a:r>
            <a:r>
              <a:rPr lang="en-US" sz="1700" b="1"/>
              <a:t>SLAM</a:t>
            </a:r>
            <a:r>
              <a:rPr lang="en-US" sz="1700"/>
              <a:t>: Simultaneous Localization and mapping)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Estimation de la position du robot et de celles de points d’intérêts en temps réel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Informations: </a:t>
            </a:r>
            <a:r>
              <a:rPr lang="en-US" sz="1700" b="1"/>
              <a:t>odométrie</a:t>
            </a:r>
            <a:r>
              <a:rPr lang="en-US" sz="1700"/>
              <a:t> &amp; distances aux points d’intérêts (</a:t>
            </a:r>
            <a:r>
              <a:rPr lang="en-US" sz="1700" b="1"/>
              <a:t>=amers)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656848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0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3BDC20E-3E95-450D-9CE0-7D293D714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Problème: SLAM - Simplification</a:t>
            </a:r>
          </a:p>
        </p:txBody>
      </p:sp>
      <p:sp>
        <p:nvSpPr>
          <p:cNvPr id="36" name="Rectangle 22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ctangle 24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78ADB82-BDD3-4F8A-8458-7BB7E90D6B09}"/>
              </a:ext>
            </a:extLst>
          </p:cNvPr>
          <p:cNvSpPr txBox="1"/>
          <p:nvPr/>
        </p:nvSpPr>
        <p:spPr>
          <a:xfrm>
            <a:off x="411480" y="2684095"/>
            <a:ext cx="4443154" cy="3492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1700"/>
              <a:t>On considère les positions en 2D. On cherche: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1600"/>
              <a:t>Position absolue du robot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1600"/>
              <a:t>Positions absolues d’un nombre inconnu d’amers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1600"/>
              <a:t>Incertitudes sur la position du robot et des amers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1700"/>
              <a:t>On dispose d’à chaque instant: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1600"/>
              <a:t>Odométrie: mesure du déplacement relatif du robot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1600"/>
              <a:t>Positions relatives d’amers proches du robot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sz="170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ACE2436-C32A-4257-BD18-8364574CA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816" y="1420893"/>
            <a:ext cx="6440424" cy="396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740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1" name="Rectangle 150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3" name="Rectangle 152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4771EBF-0018-4176-A52A-3CA33588E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554290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Principe de </a:t>
            </a:r>
            <a:r>
              <a:rPr lang="en-US" sz="2800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l’algorithme</a:t>
            </a:r>
            <a:endParaRPr lang="en-US" sz="2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42639CC4-F399-40CC-BDD0-41EC8B7B5056}"/>
              </a:ext>
            </a:extLst>
          </p:cNvPr>
          <p:cNvSpPr txBox="1"/>
          <p:nvPr/>
        </p:nvSpPr>
        <p:spPr>
          <a:xfrm>
            <a:off x="841248" y="2252870"/>
            <a:ext cx="3412219" cy="3560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1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 étapes :</a:t>
            </a:r>
          </a:p>
          <a:p>
            <a:pPr marL="0" marR="0" lvl="1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Estimer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 position du robot après 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déplacement</a:t>
            </a: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Chercher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des points de 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repères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visibles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amers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Estimer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leur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position relative après 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déplacement</a:t>
            </a: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571500" marR="0" lvl="1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Corriger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 position du robot 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minimisant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l’erreur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d’estimation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</a:t>
            </a:r>
            <a:r>
              <a:rPr kumimoji="0" lang="en-US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position des </a:t>
            </a:r>
            <a:r>
              <a:rPr kumimoji="0" lang="en-US" sz="17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amers</a:t>
            </a: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9FE9F70C-81F8-4507-A926-AA92BCE2B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20640" y="1304888"/>
            <a:ext cx="6656832" cy="414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23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27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5" name="Rectangle 29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09C97A31-CEA9-4A72-BB1D-08A3A4752BAC}"/>
              </a:ext>
            </a:extLst>
          </p:cNvPr>
          <p:cNvSpPr txBox="1">
            <a:spLocks/>
          </p:cNvSpPr>
          <p:nvPr/>
        </p:nvSpPr>
        <p:spPr>
          <a:xfrm>
            <a:off x="841247" y="978619"/>
            <a:ext cx="3410712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Gain de Kalman K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 33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Graphique 11">
            <a:extLst>
              <a:ext uri="{FF2B5EF4-FFF2-40B4-BE49-F238E27FC236}">
                <a16:creationId xmlns:a16="http://schemas.microsoft.com/office/drawing/2014/main" id="{2FA2ABF5-53ED-4F4B-A3D3-1D7D49BE9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20640" y="1304888"/>
            <a:ext cx="6656832" cy="4147639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B5815F3E-0488-4BB9-902B-3311BE7CB04D}"/>
              </a:ext>
            </a:extLst>
          </p:cNvPr>
          <p:cNvSpPr txBox="1"/>
          <p:nvPr/>
        </p:nvSpPr>
        <p:spPr>
          <a:xfrm>
            <a:off x="877459" y="2276651"/>
            <a:ext cx="292452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Minimise l’erreur d’estimation en position des amers au sens des moindres carrés</a:t>
            </a: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FF1F304D-E48F-4E8D-8F65-B90D04522A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620" y="3336970"/>
            <a:ext cx="3416005" cy="250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22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1">
            <a:extLst>
              <a:ext uri="{FF2B5EF4-FFF2-40B4-BE49-F238E27FC236}">
                <a16:creationId xmlns:a16="http://schemas.microsoft.com/office/drawing/2014/main" id="{D2854001-B4AF-4E18-9D2E-33E37F97A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4771EBF-0018-4176-A52A-3CA33588E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68770" cy="1536192"/>
          </a:xfrm>
        </p:spPr>
        <p:txBody>
          <a:bodyPr anchor="b">
            <a:normAutofit/>
          </a:bodyPr>
          <a:lstStyle/>
          <a:p>
            <a:r>
              <a:rPr lang="fr-FR" sz="5200"/>
              <a:t>Implémentation</a:t>
            </a:r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Content Placeholder 8">
            <a:extLst>
              <a:ext uri="{FF2B5EF4-FFF2-40B4-BE49-F238E27FC236}">
                <a16:creationId xmlns:a16="http://schemas.microsoft.com/office/drawing/2014/main" id="{5BB81333-3ABA-4217-B32D-82BA266C2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70" y="3355848"/>
            <a:ext cx="6244957" cy="2825496"/>
          </a:xfrm>
        </p:spPr>
        <p:txBody>
          <a:bodyPr>
            <a:normAutofit/>
          </a:bodyPr>
          <a:lstStyle/>
          <a:p>
            <a:r>
              <a:rPr lang="fr-FR" sz="2200"/>
              <a:t>Approche fonctionnelle</a:t>
            </a:r>
          </a:p>
          <a:p>
            <a:r>
              <a:rPr lang="fr-FR" sz="2200"/>
              <a:t>Approche incrémentale</a:t>
            </a:r>
          </a:p>
        </p:txBody>
      </p:sp>
      <p:pic>
        <p:nvPicPr>
          <p:cNvPr id="5" name="Espace réservé du contenu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EA868EA6-7F81-40C9-8E5B-1012C93B8F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4" b="3"/>
          <a:stretch/>
        </p:blipFill>
        <p:spPr>
          <a:xfrm>
            <a:off x="7684007" y="603504"/>
            <a:ext cx="4050792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713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5460A1-E3D3-4C38-89F1-859D5CDD9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570" y="58092"/>
            <a:ext cx="10515600" cy="1325563"/>
          </a:xfrm>
        </p:spPr>
        <p:txBody>
          <a:bodyPr/>
          <a:lstStyle/>
          <a:p>
            <a:r>
              <a:rPr lang="fr-FR"/>
              <a:t>Fonctions de l’algorithme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7F2762-792F-4C06-B01A-00DF429DD692}"/>
              </a:ext>
            </a:extLst>
          </p:cNvPr>
          <p:cNvSpPr/>
          <p:nvPr/>
        </p:nvSpPr>
        <p:spPr>
          <a:xfrm>
            <a:off x="6663810" y="1331316"/>
            <a:ext cx="5004620" cy="185265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fr-FR" b="1" u="sng"/>
              <a:t>Association des amers mesurés aux amers connus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Calculer la distance de </a:t>
            </a:r>
            <a:r>
              <a:rPr lang="fr-FR" err="1"/>
              <a:t>Mahalanobis</a:t>
            </a:r>
            <a:r>
              <a:rPr lang="fr-FR"/>
              <a:t> entre le point mesuré et tous les amers connus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Si la plus petite de ces distances est inférieure à un seuil, procéder à l’association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B87AD4-3226-4041-AD25-793D4D603C65}"/>
              </a:ext>
            </a:extLst>
          </p:cNvPr>
          <p:cNvSpPr/>
          <p:nvPr/>
        </p:nvSpPr>
        <p:spPr>
          <a:xfrm>
            <a:off x="4029911" y="1328888"/>
            <a:ext cx="2337620" cy="35099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fr-FR" b="1" u="sng"/>
              <a:t>Prédiction observation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592253-1182-440F-A00C-4E2EEE204F5D}"/>
              </a:ext>
            </a:extLst>
          </p:cNvPr>
          <p:cNvSpPr/>
          <p:nvPr/>
        </p:nvSpPr>
        <p:spPr>
          <a:xfrm>
            <a:off x="4033715" y="1793149"/>
            <a:ext cx="2337620" cy="35099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fr-FR" b="1" u="sng"/>
              <a:t>Prédiction état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D176C4-9CFB-4FB7-952E-896A138F7E6E}"/>
              </a:ext>
            </a:extLst>
          </p:cNvPr>
          <p:cNvSpPr/>
          <p:nvPr/>
        </p:nvSpPr>
        <p:spPr>
          <a:xfrm>
            <a:off x="4019168" y="2296072"/>
            <a:ext cx="2337620" cy="88789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fr-FR" b="1" u="sng"/>
              <a:t>Correction de la position des amers connus et du robot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491AB3-BC3F-4141-9CFB-95B0B7469281}"/>
              </a:ext>
            </a:extLst>
          </p:cNvPr>
          <p:cNvSpPr/>
          <p:nvPr/>
        </p:nvSpPr>
        <p:spPr>
          <a:xfrm>
            <a:off x="3471058" y="4453320"/>
            <a:ext cx="2594136" cy="71668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fr-FR" b="1" u="sng"/>
              <a:t>Covariance d’une matrice quelconque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4D4E17-E1CA-47E3-A547-305E429CED05}"/>
              </a:ext>
            </a:extLst>
          </p:cNvPr>
          <p:cNvSpPr/>
          <p:nvPr/>
        </p:nvSpPr>
        <p:spPr>
          <a:xfrm>
            <a:off x="353277" y="4443453"/>
            <a:ext cx="2850652" cy="72655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fr-FR" b="1" u="sng"/>
              <a:t>Passer une liste de positions relatives en absolu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268082-5CEF-4FC7-BEAC-8D3E4E857570}"/>
              </a:ext>
            </a:extLst>
          </p:cNvPr>
          <p:cNvSpPr/>
          <p:nvPr/>
        </p:nvSpPr>
        <p:spPr>
          <a:xfrm>
            <a:off x="6663810" y="3300963"/>
            <a:ext cx="5004620" cy="74613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fr-FR" b="1" u="sng"/>
              <a:t>Ajout des nouveaux amers aux amers existants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9AD3C1-B7BA-46BB-B1DF-ADBA2602521C}"/>
              </a:ext>
            </a:extLst>
          </p:cNvPr>
          <p:cNvSpPr/>
          <p:nvPr/>
        </p:nvSpPr>
        <p:spPr>
          <a:xfrm>
            <a:off x="3471058" y="5403161"/>
            <a:ext cx="2594136" cy="88789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fr-FR" b="1" u="sng"/>
              <a:t>Lire les positions mesurées dans le fichier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6880C4-07BA-41D7-BD55-740FDC18119E}"/>
              </a:ext>
            </a:extLst>
          </p:cNvPr>
          <p:cNvSpPr/>
          <p:nvPr/>
        </p:nvSpPr>
        <p:spPr>
          <a:xfrm>
            <a:off x="366787" y="5403161"/>
            <a:ext cx="2837141" cy="88789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fr-FR" b="1" u="sng"/>
              <a:t>Dessiner le plateau et afficher le robot et les amers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0876B4-E278-4F83-AA2E-B62625BE3C3B}"/>
              </a:ext>
            </a:extLst>
          </p:cNvPr>
          <p:cNvSpPr/>
          <p:nvPr/>
        </p:nvSpPr>
        <p:spPr>
          <a:xfrm>
            <a:off x="3856384" y="1184744"/>
            <a:ext cx="2650112" cy="211621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 w="57150">
                <a:noFill/>
              </a:ln>
              <a:noFill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F2EA24ED-CCF9-4A04-85F8-6D51E67580D8}"/>
              </a:ext>
            </a:extLst>
          </p:cNvPr>
          <p:cNvSpPr txBox="1"/>
          <p:nvPr/>
        </p:nvSpPr>
        <p:spPr>
          <a:xfrm>
            <a:off x="337823" y="2269143"/>
            <a:ext cx="3368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>
                <a:solidFill>
                  <a:srgbClr val="FF0000"/>
                </a:solidFill>
              </a:rPr>
              <a:t>Filtre de Kalman avec tout amers connus en tout temps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15543A-F07A-4B6A-8557-ED31EF477B55}"/>
              </a:ext>
            </a:extLst>
          </p:cNvPr>
          <p:cNvSpPr/>
          <p:nvPr/>
        </p:nvSpPr>
        <p:spPr>
          <a:xfrm>
            <a:off x="3768918" y="1086032"/>
            <a:ext cx="8085258" cy="3134130"/>
          </a:xfrm>
          <a:prstGeom prst="rect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 w="57150">
                <a:noFill/>
              </a:ln>
              <a:solidFill>
                <a:srgbClr val="0070C0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56A740D-AE8A-49F8-BB33-D75521D23DD7}"/>
              </a:ext>
            </a:extLst>
          </p:cNvPr>
          <p:cNvSpPr txBox="1"/>
          <p:nvPr/>
        </p:nvSpPr>
        <p:spPr>
          <a:xfrm>
            <a:off x="6367531" y="4228570"/>
            <a:ext cx="5718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>
                <a:solidFill>
                  <a:srgbClr val="002060"/>
                </a:solidFill>
              </a:rPr>
              <a:t>Filtre de Kalman avec association d’amers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FACD7F-CD9C-4BBB-B927-834AD323E55C}"/>
              </a:ext>
            </a:extLst>
          </p:cNvPr>
          <p:cNvSpPr/>
          <p:nvPr/>
        </p:nvSpPr>
        <p:spPr>
          <a:xfrm>
            <a:off x="282270" y="4354960"/>
            <a:ext cx="5927699" cy="200712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 w="57150">
                <a:noFill/>
              </a:ln>
              <a:solidFill>
                <a:srgbClr val="0070C0"/>
              </a:solidFill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7051803-662C-459E-B0B6-A17D92CE2245}"/>
              </a:ext>
            </a:extLst>
          </p:cNvPr>
          <p:cNvSpPr txBox="1"/>
          <p:nvPr/>
        </p:nvSpPr>
        <p:spPr>
          <a:xfrm>
            <a:off x="3806467" y="6355165"/>
            <a:ext cx="33688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>
                <a:solidFill>
                  <a:schemeClr val="accent2"/>
                </a:solidFill>
              </a:rPr>
              <a:t>Fonctions utilitaires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9341EFB-E873-4D24-B732-F818AB72E7AC}"/>
              </a:ext>
            </a:extLst>
          </p:cNvPr>
          <p:cNvSpPr/>
          <p:nvPr/>
        </p:nvSpPr>
        <p:spPr>
          <a:xfrm>
            <a:off x="7484946" y="4707793"/>
            <a:ext cx="4208890" cy="194115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fr-FR" b="1" u="sng"/>
              <a:t>Simulateur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Génération de bruit gaussien sur une trajectoire prédéfinie.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Placer les amers aléatoirement autour du parcours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Ecriture, puis exécution de l’algorithme sur le résultat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FEF1B25A-6862-45E6-B226-BA8EF1137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025" y="432003"/>
            <a:ext cx="6328942" cy="60749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75467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8A31BC19-F0A1-4671-B242-55AA4DF51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Observation complète: tout amers en tout temps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FullObservation">
            <a:hlinkClick r:id="" action="ppaction://media"/>
            <a:extLst>
              <a:ext uri="{FF2B5EF4-FFF2-40B4-BE49-F238E27FC236}">
                <a16:creationId xmlns:a16="http://schemas.microsoft.com/office/drawing/2014/main" id="{5DBB6F78-8FA4-403A-A5BC-C66CAA45E7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64608" y="785987"/>
            <a:ext cx="6846363" cy="513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714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BF84AD4-A65B-42C6-81D3-8122B026F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Observation partielle avec association d’amers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artialObservation_FixedSize">
            <a:hlinkClick r:id="" action="ppaction://media"/>
            <a:extLst>
              <a:ext uri="{FF2B5EF4-FFF2-40B4-BE49-F238E27FC236}">
                <a16:creationId xmlns:a16="http://schemas.microsoft.com/office/drawing/2014/main" id="{1F1C97B5-0E83-4EFB-9AD5-C74CF0A3E7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64608" y="785987"/>
            <a:ext cx="6846363" cy="513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0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F876A4D0828A46862EB31A2FC38504" ma:contentTypeVersion="0" ma:contentTypeDescription="Create a new document." ma:contentTypeScope="" ma:versionID="c2a154b66ec476f6c098446fc7bd663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7c2cfcda80b595be0783a728c0762da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7141963-9191-4F93-86F8-C4A1618BC55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9EABB5-AA57-456A-90AF-9F2662BCA9B0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E98859-9B0A-4B12-8218-FCA526E0184F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328</Words>
  <Application>Microsoft Office PowerPoint</Application>
  <PresentationFormat>Grand écran</PresentationFormat>
  <Paragraphs>48</Paragraphs>
  <Slides>11</Slides>
  <Notes>0</Notes>
  <HiddenSlides>0</HiddenSlides>
  <MMClips>3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Thème Office</vt:lpstr>
      <vt:lpstr>Cartographie et localisation simultanées: Filtrage de Kalman</vt:lpstr>
      <vt:lpstr>Problème: SLAM</vt:lpstr>
      <vt:lpstr>Problème: SLAM - Simplification</vt:lpstr>
      <vt:lpstr>Principe de l’algorithme</vt:lpstr>
      <vt:lpstr>Présentation PowerPoint</vt:lpstr>
      <vt:lpstr>Implémentation</vt:lpstr>
      <vt:lpstr>Fonctions de l’algorithme</vt:lpstr>
      <vt:lpstr>Observation complète: tout amers en tout temps</vt:lpstr>
      <vt:lpstr>Observation partielle avec association d’amers</vt:lpstr>
      <vt:lpstr>Simulateur: génération d’un chemin bruité avec amers aléatoires puis application du programme</vt:lpstr>
      <vt:lpstr>Reconstruction d’images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Gabriel POTTER</dc:creator>
  <cp:lastModifiedBy>Hubert Bastien</cp:lastModifiedBy>
  <cp:revision>2</cp:revision>
  <dcterms:created xsi:type="dcterms:W3CDTF">2021-02-05T17:17:54Z</dcterms:created>
  <dcterms:modified xsi:type="dcterms:W3CDTF">2021-02-10T09:07:39Z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0x01010066F876A4D0828A46862EB31A2FC38504</vt:lpwstr>
  </property>
</Properties>
</file>

<file path=docProps/thumbnail.jpeg>
</file>